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8" r:id="rId17"/>
    <p:sldId id="279" r:id="rId18"/>
    <p:sldId id="271" r:id="rId19"/>
    <p:sldId id="272" r:id="rId20"/>
    <p:sldId id="274" r:id="rId21"/>
    <p:sldId id="275" r:id="rId22"/>
    <p:sldId id="276" r:id="rId23"/>
    <p:sldId id="277" r:id="rId24"/>
    <p:sldId id="282" r:id="rId25"/>
    <p:sldId id="281"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17"/>
    <p:restoredTop sz="94690"/>
  </p:normalViewPr>
  <p:slideViewPr>
    <p:cSldViewPr snapToGrid="0" snapToObjects="1">
      <p:cViewPr varScale="1">
        <p:scale>
          <a:sx n="110" d="100"/>
          <a:sy n="110" d="100"/>
        </p:scale>
        <p:origin x="184" y="12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6389-1BB9-8046-AC7F-070972C15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C2FCF8-C447-4448-8C41-0714236D7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6F38CA-CEE8-2D42-B7B6-A6EFC6144421}"/>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E5277E14-D73D-1544-BB92-83E9B4552D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6C5934-5D84-5E42-8E24-98AAA817A663}"/>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30533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B432-38B6-8A4D-AB09-5B4A07B9A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B7884C-1A51-8B48-BC37-B10EF5D223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C0E6-32BE-5348-A584-62057802EE8A}"/>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1353A8F3-83AA-A64F-A08D-D12E98B48B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F703B-3F93-D147-A5D6-841A8764571B}"/>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78080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4B720-3849-4947-BE11-BADAB968AB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1B0D0-DC09-EA42-8798-CE50CD46A1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E1AFD-3686-F449-B39D-B8679DDBC8F4}"/>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FB48A733-5A99-DC4F-A4B6-10E6226007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6B268-F0C3-C54B-A759-8E27CD54D120}"/>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275770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1E98-8CDD-184C-97B8-854CFA4E9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004B3-8C22-DC41-AE2A-22FAA3B8F3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19155-7A10-AF48-81F1-8D1717561C90}"/>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B839B7A4-FA86-434F-82B1-EBA57D61BE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902025-6582-0E46-A9A3-C411B2541BA9}"/>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267923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7C9B-5CE5-B140-BBB4-0B6042BE8F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9714F-605C-B94E-974C-EA9740B0D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D2D72C-12FD-7F48-9D13-0634329EE6BE}"/>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72EC624D-BB82-FC44-A3FF-F107B274F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BFB81-13F0-7A46-85C8-90A10AD629D7}"/>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309519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4C8E-0BD4-EC42-8A79-8751ADF47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B2B7A-A19E-854C-BE18-6C29CFCB31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DD00A-8D37-094C-9A3A-852B24A892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CF64C-01D5-ED47-B4F9-E9E01240E6C2}"/>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6" name="Footer Placeholder 5">
            <a:extLst>
              <a:ext uri="{FF2B5EF4-FFF2-40B4-BE49-F238E27FC236}">
                <a16:creationId xmlns:a16="http://schemas.microsoft.com/office/drawing/2014/main" id="{73E6F995-6EB9-DB4E-A85A-C9C911FC3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E08933-5CFD-6446-B411-1D7FF7AC6188}"/>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23709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E39B-2EB1-4F4C-976E-6D755634F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5C4C6E-039C-1D45-9551-0D88D6917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1E99B5-FB10-124F-8D2E-717071C306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74061-C2E2-2341-B7C3-2245E35BB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BA8416-34B3-2540-8B6F-79475A46EF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87121-0239-2F49-B3FD-F4C2DF872C7C}"/>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8" name="Footer Placeholder 7">
            <a:extLst>
              <a:ext uri="{FF2B5EF4-FFF2-40B4-BE49-F238E27FC236}">
                <a16:creationId xmlns:a16="http://schemas.microsoft.com/office/drawing/2014/main" id="{300304B4-D0AE-C447-85EA-F3010B3FD9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F32F9B2-04EB-FD4C-8BA8-32E8C2A3E3F2}"/>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422995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2888-2598-594C-A5BA-399C53E8D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C88A4-29F1-6A42-9B0D-11C4DBB1AAC2}"/>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4" name="Footer Placeholder 3">
            <a:extLst>
              <a:ext uri="{FF2B5EF4-FFF2-40B4-BE49-F238E27FC236}">
                <a16:creationId xmlns:a16="http://schemas.microsoft.com/office/drawing/2014/main" id="{C70E2726-6A67-3F49-B100-1D55497A66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84DA7D-0207-8F4C-A0AA-5C6AD1A9542C}"/>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5143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5F83-7F8F-8146-885C-128270DA72FF}"/>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3" name="Footer Placeholder 2">
            <a:extLst>
              <a:ext uri="{FF2B5EF4-FFF2-40B4-BE49-F238E27FC236}">
                <a16:creationId xmlns:a16="http://schemas.microsoft.com/office/drawing/2014/main" id="{C20C75C7-C6B8-9E4D-9F25-B25E8DC671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8AAD45-1667-3147-9818-389A32FEAC59}"/>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18179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4E8F-619B-7E4A-8DB7-2AA1EB7C8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FDD58-FF8B-9444-BDB6-DAE797EF4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ADD07-A626-DC47-AD9F-9A2FE191B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F71DC8-1ABC-6E4F-9BD1-96E94A5065FC}"/>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6" name="Footer Placeholder 5">
            <a:extLst>
              <a:ext uri="{FF2B5EF4-FFF2-40B4-BE49-F238E27FC236}">
                <a16:creationId xmlns:a16="http://schemas.microsoft.com/office/drawing/2014/main" id="{CADF229E-2DC6-9343-A09E-4FEB0B4742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333034-AEC4-A94F-B00A-6C9DCFF44D55}"/>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20092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C842-6CBA-A44F-8791-8065C61F2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8037B-49B1-024B-8643-6CBC43970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9EC553-E049-2444-9D49-557F60D62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41A0B2-C695-DA42-96AC-8AA79FF11D91}"/>
              </a:ext>
            </a:extLst>
          </p:cNvPr>
          <p:cNvSpPr>
            <a:spLocks noGrp="1"/>
          </p:cNvSpPr>
          <p:nvPr>
            <p:ph type="dt" sz="half" idx="10"/>
          </p:nvPr>
        </p:nvSpPr>
        <p:spPr/>
        <p:txBody>
          <a:bodyPr/>
          <a:lstStyle/>
          <a:p>
            <a:fld id="{64B37829-763C-BA40-BC0E-678EBACE9FF6}" type="datetimeFigureOut">
              <a:rPr lang="en-US" smtClean="0"/>
              <a:t>4/9/18</a:t>
            </a:fld>
            <a:endParaRPr lang="en-US" dirty="0"/>
          </a:p>
        </p:txBody>
      </p:sp>
      <p:sp>
        <p:nvSpPr>
          <p:cNvPr id="6" name="Footer Placeholder 5">
            <a:extLst>
              <a:ext uri="{FF2B5EF4-FFF2-40B4-BE49-F238E27FC236}">
                <a16:creationId xmlns:a16="http://schemas.microsoft.com/office/drawing/2014/main" id="{E9FBBD31-A26A-A740-B949-D79385B623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A7C2CC-D6BC-3E4A-8D6A-9A9D8BD2CC84}"/>
              </a:ext>
            </a:extLst>
          </p:cNvPr>
          <p:cNvSpPr>
            <a:spLocks noGrp="1"/>
          </p:cNvSpPr>
          <p:nvPr>
            <p:ph type="sldNum" sz="quarter" idx="12"/>
          </p:nvPr>
        </p:nvSpPr>
        <p:spPr/>
        <p:txBody>
          <a:bodyPr/>
          <a:lstStyle/>
          <a:p>
            <a:fld id="{4DE59A42-807E-0C41-8F96-31141B65CE16}" type="slidenum">
              <a:rPr lang="en-US" smtClean="0"/>
              <a:t>‹#›</a:t>
            </a:fld>
            <a:endParaRPr lang="en-US" dirty="0"/>
          </a:p>
        </p:txBody>
      </p:sp>
    </p:spTree>
    <p:extLst>
      <p:ext uri="{BB962C8B-B14F-4D97-AF65-F5344CB8AC3E}">
        <p14:creationId xmlns:p14="http://schemas.microsoft.com/office/powerpoint/2010/main" val="375993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84722-57C3-5F44-A12C-BE4E0B31A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BF0CAF-83BB-B44E-9740-7658BC30F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0536D-38E8-EB41-AFC1-56547FCCC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37829-763C-BA40-BC0E-678EBACE9FF6}" type="datetimeFigureOut">
              <a:rPr lang="en-US" smtClean="0"/>
              <a:t>4/9/18</a:t>
            </a:fld>
            <a:endParaRPr lang="en-US" dirty="0"/>
          </a:p>
        </p:txBody>
      </p:sp>
      <p:sp>
        <p:nvSpPr>
          <p:cNvPr id="5" name="Footer Placeholder 4">
            <a:extLst>
              <a:ext uri="{FF2B5EF4-FFF2-40B4-BE49-F238E27FC236}">
                <a16:creationId xmlns:a16="http://schemas.microsoft.com/office/drawing/2014/main" id="{0E1BE63C-DA65-874F-ADA2-934B56A9B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4FA993-023B-FB4F-973B-979024971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9A42-807E-0C41-8F96-31141B65CE16}" type="slidenum">
              <a:rPr lang="en-US" smtClean="0"/>
              <a:t>‹#›</a:t>
            </a:fld>
            <a:endParaRPr lang="en-US" dirty="0"/>
          </a:p>
        </p:txBody>
      </p:sp>
    </p:spTree>
    <p:extLst>
      <p:ext uri="{BB962C8B-B14F-4D97-AF65-F5344CB8AC3E}">
        <p14:creationId xmlns:p14="http://schemas.microsoft.com/office/powerpoint/2010/main" val="267667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EC9F-AA19-E942-97C4-D94474170516}"/>
              </a:ext>
            </a:extLst>
          </p:cNvPr>
          <p:cNvSpPr>
            <a:spLocks noGrp="1"/>
          </p:cNvSpPr>
          <p:nvPr>
            <p:ph type="ctrTitle"/>
          </p:nvPr>
        </p:nvSpPr>
        <p:spPr/>
        <p:txBody>
          <a:bodyPr>
            <a:normAutofit fontScale="90000"/>
          </a:bodyPr>
          <a:lstStyle/>
          <a:p>
            <a:r>
              <a:rPr lang="en-US" b="1" dirty="0">
                <a:solidFill>
                  <a:schemeClr val="accent1"/>
                </a:solidFill>
              </a:rPr>
              <a:t>Improving WSDOT Response to Rapidly Changing Weather Conditions</a:t>
            </a:r>
          </a:p>
        </p:txBody>
      </p:sp>
      <p:sp>
        <p:nvSpPr>
          <p:cNvPr id="3" name="Subtitle 2">
            <a:extLst>
              <a:ext uri="{FF2B5EF4-FFF2-40B4-BE49-F238E27FC236}">
                <a16:creationId xmlns:a16="http://schemas.microsoft.com/office/drawing/2014/main" id="{7A0ACF9E-52B9-F64D-B477-C424F639780D}"/>
              </a:ext>
            </a:extLst>
          </p:cNvPr>
          <p:cNvSpPr>
            <a:spLocks noGrp="1"/>
          </p:cNvSpPr>
          <p:nvPr>
            <p:ph type="subTitle" idx="1"/>
          </p:nvPr>
        </p:nvSpPr>
        <p:spPr/>
        <p:txBody>
          <a:bodyPr>
            <a:noAutofit/>
          </a:bodyPr>
          <a:lstStyle/>
          <a:p>
            <a:r>
              <a:rPr lang="en-US" sz="3200" dirty="0"/>
              <a:t>Cliff Mass and Rick Steed</a:t>
            </a:r>
          </a:p>
          <a:p>
            <a:r>
              <a:rPr lang="en-US" sz="3200" dirty="0"/>
              <a:t>Department of Atmospheric Sciences</a:t>
            </a:r>
          </a:p>
          <a:p>
            <a:r>
              <a:rPr lang="en-US" sz="3200" dirty="0"/>
              <a:t>University of Washington</a:t>
            </a:r>
          </a:p>
        </p:txBody>
      </p:sp>
    </p:spTree>
    <p:extLst>
      <p:ext uri="{BB962C8B-B14F-4D97-AF65-F5344CB8AC3E}">
        <p14:creationId xmlns:p14="http://schemas.microsoft.com/office/powerpoint/2010/main" val="294333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4398-9442-8146-BB98-921C81F57E6F}"/>
              </a:ext>
            </a:extLst>
          </p:cNvPr>
          <p:cNvSpPr>
            <a:spLocks noGrp="1"/>
          </p:cNvSpPr>
          <p:nvPr>
            <p:ph type="title"/>
          </p:nvPr>
        </p:nvSpPr>
        <p:spPr/>
        <p:txBody>
          <a:bodyPr/>
          <a:lstStyle/>
          <a:p>
            <a:r>
              <a:rPr lang="en-US" b="1" dirty="0">
                <a:solidFill>
                  <a:schemeClr val="accent1"/>
                </a:solidFill>
              </a:rPr>
              <a:t>August 12, 2014</a:t>
            </a:r>
          </a:p>
        </p:txBody>
      </p:sp>
      <p:sp>
        <p:nvSpPr>
          <p:cNvPr id="3" name="Content Placeholder 2">
            <a:extLst>
              <a:ext uri="{FF2B5EF4-FFF2-40B4-BE49-F238E27FC236}">
                <a16:creationId xmlns:a16="http://schemas.microsoft.com/office/drawing/2014/main" id="{37821F9A-4B6E-9643-BD3E-869878D1C2AD}"/>
              </a:ext>
            </a:extLst>
          </p:cNvPr>
          <p:cNvSpPr>
            <a:spLocks noGrp="1"/>
          </p:cNvSpPr>
          <p:nvPr>
            <p:ph idx="1"/>
          </p:nvPr>
        </p:nvSpPr>
        <p:spPr>
          <a:xfrm>
            <a:off x="838201" y="1825625"/>
            <a:ext cx="5760308" cy="4351338"/>
          </a:xfrm>
        </p:spPr>
        <p:txBody>
          <a:bodyPr/>
          <a:lstStyle/>
          <a:p>
            <a:r>
              <a:rPr lang="en-US" dirty="0"/>
              <a:t>The accidents include a three car, two semi truck crash on I-90 about 21 miles west of Ritzville, a two semi truck crash on State Route 26 in the town of Dusty and a two car crash on Highway 395 about 26 miles south of Ritzville.</a:t>
            </a:r>
          </a:p>
          <a:p>
            <a:r>
              <a:rPr lang="en-US" dirty="0"/>
              <a:t>Eastbound I-90 is down to one lane west of Ritzville for the multiple car and semi-truck accident.</a:t>
            </a:r>
          </a:p>
          <a:p>
            <a:endParaRPr lang="en-US" dirty="0"/>
          </a:p>
        </p:txBody>
      </p:sp>
      <p:pic>
        <p:nvPicPr>
          <p:cNvPr id="5" name="Picture 4">
            <a:extLst>
              <a:ext uri="{FF2B5EF4-FFF2-40B4-BE49-F238E27FC236}">
                <a16:creationId xmlns:a16="http://schemas.microsoft.com/office/drawing/2014/main" id="{E87A4C03-8128-254E-B0D0-86D87A8DB407}"/>
              </a:ext>
            </a:extLst>
          </p:cNvPr>
          <p:cNvPicPr>
            <a:picLocks noChangeAspect="1"/>
          </p:cNvPicPr>
          <p:nvPr/>
        </p:nvPicPr>
        <p:blipFill>
          <a:blip r:embed="rId2"/>
          <a:stretch>
            <a:fillRect/>
          </a:stretch>
        </p:blipFill>
        <p:spPr>
          <a:xfrm>
            <a:off x="6725949" y="2248929"/>
            <a:ext cx="5095347" cy="2862903"/>
          </a:xfrm>
          <a:prstGeom prst="rect">
            <a:avLst/>
          </a:prstGeom>
        </p:spPr>
      </p:pic>
    </p:spTree>
    <p:extLst>
      <p:ext uri="{BB962C8B-B14F-4D97-AF65-F5344CB8AC3E}">
        <p14:creationId xmlns:p14="http://schemas.microsoft.com/office/powerpoint/2010/main" val="295413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0E1B-23F3-9644-8B8E-4C2A502D477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9C0951F-DD80-D446-AE7B-5D0B22B9D532}"/>
              </a:ext>
            </a:extLst>
          </p:cNvPr>
          <p:cNvPicPr>
            <a:picLocks noGrp="1" noChangeAspect="1"/>
          </p:cNvPicPr>
          <p:nvPr>
            <p:ph idx="1"/>
          </p:nvPr>
        </p:nvPicPr>
        <p:blipFill>
          <a:blip r:embed="rId2"/>
          <a:stretch>
            <a:fillRect/>
          </a:stretch>
        </p:blipFill>
        <p:spPr>
          <a:xfrm>
            <a:off x="1876339" y="681445"/>
            <a:ext cx="8216900" cy="1524000"/>
          </a:xfrm>
        </p:spPr>
      </p:pic>
      <p:pic>
        <p:nvPicPr>
          <p:cNvPr id="7" name="Picture 6">
            <a:extLst>
              <a:ext uri="{FF2B5EF4-FFF2-40B4-BE49-F238E27FC236}">
                <a16:creationId xmlns:a16="http://schemas.microsoft.com/office/drawing/2014/main" id="{C03D0564-763F-FF41-ABF2-485AB827467A}"/>
              </a:ext>
            </a:extLst>
          </p:cNvPr>
          <p:cNvPicPr>
            <a:picLocks noChangeAspect="1"/>
          </p:cNvPicPr>
          <p:nvPr/>
        </p:nvPicPr>
        <p:blipFill>
          <a:blip r:embed="rId3"/>
          <a:stretch>
            <a:fillRect/>
          </a:stretch>
        </p:blipFill>
        <p:spPr>
          <a:xfrm>
            <a:off x="2718485" y="2390070"/>
            <a:ext cx="7065491" cy="4038703"/>
          </a:xfrm>
          <a:prstGeom prst="rect">
            <a:avLst/>
          </a:prstGeom>
        </p:spPr>
      </p:pic>
    </p:spTree>
    <p:extLst>
      <p:ext uri="{BB962C8B-B14F-4D97-AF65-F5344CB8AC3E}">
        <p14:creationId xmlns:p14="http://schemas.microsoft.com/office/powerpoint/2010/main" val="80948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1887-922F-9D4B-93D0-B5E7E8CDEF44}"/>
              </a:ext>
            </a:extLst>
          </p:cNvPr>
          <p:cNvSpPr>
            <a:spLocks noGrp="1"/>
          </p:cNvSpPr>
          <p:nvPr>
            <p:ph type="title"/>
          </p:nvPr>
        </p:nvSpPr>
        <p:spPr/>
        <p:txBody>
          <a:bodyPr/>
          <a:lstStyle/>
          <a:p>
            <a:r>
              <a:rPr lang="en-US" b="1" dirty="0">
                <a:solidFill>
                  <a:schemeClr val="accent1"/>
                </a:solidFill>
                <a:latin typeface="+mn-lt"/>
              </a:rPr>
              <a:t>Forecasting Dust Events</a:t>
            </a:r>
          </a:p>
        </p:txBody>
      </p:sp>
      <p:pic>
        <p:nvPicPr>
          <p:cNvPr id="5" name="Content Placeholder 4">
            <a:extLst>
              <a:ext uri="{FF2B5EF4-FFF2-40B4-BE49-F238E27FC236}">
                <a16:creationId xmlns:a16="http://schemas.microsoft.com/office/drawing/2014/main" id="{8B280395-159F-5A4C-BCDF-D41615F2EB4B}"/>
              </a:ext>
            </a:extLst>
          </p:cNvPr>
          <p:cNvPicPr>
            <a:picLocks noGrp="1" noChangeAspect="1"/>
          </p:cNvPicPr>
          <p:nvPr>
            <p:ph sz="half" idx="1"/>
          </p:nvPr>
        </p:nvPicPr>
        <p:blipFill>
          <a:blip r:embed="rId2"/>
          <a:stretch>
            <a:fillRect/>
          </a:stretch>
        </p:blipFill>
        <p:spPr>
          <a:xfrm>
            <a:off x="7002462" y="1912122"/>
            <a:ext cx="4351338" cy="4351338"/>
          </a:xfrm>
        </p:spPr>
      </p:pic>
      <p:sp>
        <p:nvSpPr>
          <p:cNvPr id="6" name="Content Placeholder 5">
            <a:extLst>
              <a:ext uri="{FF2B5EF4-FFF2-40B4-BE49-F238E27FC236}">
                <a16:creationId xmlns:a16="http://schemas.microsoft.com/office/drawing/2014/main" id="{1A2BEEE2-0C11-E24B-A0EE-24654DA8CA7E}"/>
              </a:ext>
            </a:extLst>
          </p:cNvPr>
          <p:cNvSpPr>
            <a:spLocks noGrp="1"/>
          </p:cNvSpPr>
          <p:nvPr>
            <p:ph sz="half" idx="2"/>
          </p:nvPr>
        </p:nvSpPr>
        <p:spPr>
          <a:xfrm>
            <a:off x="1075038" y="2282824"/>
            <a:ext cx="5226908" cy="2981154"/>
          </a:xfrm>
        </p:spPr>
        <p:txBody>
          <a:bodyPr/>
          <a:lstStyle/>
          <a:p>
            <a:r>
              <a:rPr lang="en-US" dirty="0"/>
              <a:t>Can predict the strong winds using high-resolution models</a:t>
            </a:r>
          </a:p>
          <a:p>
            <a:r>
              <a:rPr lang="en-US" dirty="0"/>
              <a:t>Can observe the winds from surface locations</a:t>
            </a:r>
          </a:p>
          <a:p>
            <a:r>
              <a:rPr lang="en-US" dirty="0"/>
              <a:t>Can view the dust from space.</a:t>
            </a:r>
          </a:p>
        </p:txBody>
      </p:sp>
    </p:spTree>
    <p:extLst>
      <p:ext uri="{BB962C8B-B14F-4D97-AF65-F5344CB8AC3E}">
        <p14:creationId xmlns:p14="http://schemas.microsoft.com/office/powerpoint/2010/main" val="87290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38CF-E8B5-8848-B016-C33D0A23DEC3}"/>
              </a:ext>
            </a:extLst>
          </p:cNvPr>
          <p:cNvSpPr>
            <a:spLocks noGrp="1"/>
          </p:cNvSpPr>
          <p:nvPr>
            <p:ph type="title"/>
          </p:nvPr>
        </p:nvSpPr>
        <p:spPr/>
        <p:txBody>
          <a:bodyPr/>
          <a:lstStyle/>
          <a:p>
            <a:r>
              <a:rPr lang="en-US" b="1" dirty="0">
                <a:solidFill>
                  <a:schemeClr val="accent1"/>
                </a:solidFill>
              </a:rPr>
              <a:t>Reducing the carnage</a:t>
            </a:r>
          </a:p>
        </p:txBody>
      </p:sp>
      <p:sp>
        <p:nvSpPr>
          <p:cNvPr id="3" name="Content Placeholder 2">
            <a:extLst>
              <a:ext uri="{FF2B5EF4-FFF2-40B4-BE49-F238E27FC236}">
                <a16:creationId xmlns:a16="http://schemas.microsoft.com/office/drawing/2014/main" id="{6DB33860-13F2-6047-9BA0-D4EC0D7A97FC}"/>
              </a:ext>
            </a:extLst>
          </p:cNvPr>
          <p:cNvSpPr>
            <a:spLocks noGrp="1"/>
          </p:cNvSpPr>
          <p:nvPr>
            <p:ph sz="half" idx="1"/>
          </p:nvPr>
        </p:nvSpPr>
        <p:spPr>
          <a:xfrm>
            <a:off x="838200" y="2035690"/>
            <a:ext cx="5181600" cy="4351338"/>
          </a:xfrm>
        </p:spPr>
        <p:txBody>
          <a:bodyPr/>
          <a:lstStyle/>
          <a:p>
            <a:r>
              <a:rPr lang="en-US" dirty="0"/>
              <a:t>With real-time forecasts of the winds and the ability to observe the dust, could WSDOT intervene?</a:t>
            </a:r>
          </a:p>
          <a:p>
            <a:r>
              <a:rPr lang="en-US" dirty="0"/>
              <a:t>Message boards?  Highway radio broadcasts? State Patrol intervention?  Warning capability of WSDOT app? Twitter warnings.</a:t>
            </a:r>
          </a:p>
        </p:txBody>
      </p:sp>
      <p:pic>
        <p:nvPicPr>
          <p:cNvPr id="10" name="Content Placeholder 9">
            <a:extLst>
              <a:ext uri="{FF2B5EF4-FFF2-40B4-BE49-F238E27FC236}">
                <a16:creationId xmlns:a16="http://schemas.microsoft.com/office/drawing/2014/main" id="{1C0E9F19-292B-084E-B4C9-B132A469FF10}"/>
              </a:ext>
            </a:extLst>
          </p:cNvPr>
          <p:cNvPicPr>
            <a:picLocks noGrp="1" noChangeAspect="1"/>
          </p:cNvPicPr>
          <p:nvPr>
            <p:ph sz="half" idx="2"/>
          </p:nvPr>
        </p:nvPicPr>
        <p:blipFill>
          <a:blip r:embed="rId2"/>
          <a:stretch>
            <a:fillRect/>
          </a:stretch>
        </p:blipFill>
        <p:spPr>
          <a:xfrm>
            <a:off x="6172200" y="2472669"/>
            <a:ext cx="5181600" cy="2884256"/>
          </a:xfrm>
        </p:spPr>
      </p:pic>
    </p:spTree>
    <p:extLst>
      <p:ext uri="{BB962C8B-B14F-4D97-AF65-F5344CB8AC3E}">
        <p14:creationId xmlns:p14="http://schemas.microsoft.com/office/powerpoint/2010/main" val="73136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E76-62AE-6148-AC90-C272C91E9E22}"/>
              </a:ext>
            </a:extLst>
          </p:cNvPr>
          <p:cNvSpPr>
            <a:spLocks noGrp="1"/>
          </p:cNvSpPr>
          <p:nvPr>
            <p:ph type="title"/>
          </p:nvPr>
        </p:nvSpPr>
        <p:spPr/>
        <p:txBody>
          <a:bodyPr/>
          <a:lstStyle/>
          <a:p>
            <a:r>
              <a:rPr lang="en-US" b="1" dirty="0">
                <a:solidFill>
                  <a:schemeClr val="accent1"/>
                </a:solidFill>
              </a:rPr>
              <a:t>Heavy wildfire smoke can do the same….</a:t>
            </a:r>
          </a:p>
        </p:txBody>
      </p:sp>
      <p:pic>
        <p:nvPicPr>
          <p:cNvPr id="6" name="Content Placeholder 5">
            <a:extLst>
              <a:ext uri="{FF2B5EF4-FFF2-40B4-BE49-F238E27FC236}">
                <a16:creationId xmlns:a16="http://schemas.microsoft.com/office/drawing/2014/main" id="{D6D996E0-33AC-A247-808F-1257BFAF4743}"/>
              </a:ext>
            </a:extLst>
          </p:cNvPr>
          <p:cNvPicPr>
            <a:picLocks noGrp="1" noChangeAspect="1"/>
          </p:cNvPicPr>
          <p:nvPr>
            <p:ph sz="half" idx="1"/>
          </p:nvPr>
        </p:nvPicPr>
        <p:blipFill>
          <a:blip r:embed="rId2"/>
          <a:stretch>
            <a:fillRect/>
          </a:stretch>
        </p:blipFill>
        <p:spPr>
          <a:xfrm>
            <a:off x="4753232" y="3653959"/>
            <a:ext cx="6600568" cy="2616369"/>
          </a:xfrm>
        </p:spPr>
      </p:pic>
      <p:pic>
        <p:nvPicPr>
          <p:cNvPr id="8" name="Content Placeholder 7">
            <a:extLst>
              <a:ext uri="{FF2B5EF4-FFF2-40B4-BE49-F238E27FC236}">
                <a16:creationId xmlns:a16="http://schemas.microsoft.com/office/drawing/2014/main" id="{FF0909A5-A0D5-FA4D-8B3A-4C79CD3E5FFA}"/>
              </a:ext>
            </a:extLst>
          </p:cNvPr>
          <p:cNvPicPr>
            <a:picLocks noGrp="1" noChangeAspect="1"/>
          </p:cNvPicPr>
          <p:nvPr>
            <p:ph sz="half" idx="2"/>
          </p:nvPr>
        </p:nvPicPr>
        <p:blipFill>
          <a:blip r:embed="rId3"/>
          <a:stretch>
            <a:fillRect/>
          </a:stretch>
        </p:blipFill>
        <p:spPr>
          <a:xfrm>
            <a:off x="1031789" y="2025575"/>
            <a:ext cx="5181600" cy="1503562"/>
          </a:xfrm>
        </p:spPr>
      </p:pic>
    </p:spTree>
    <p:extLst>
      <p:ext uri="{BB962C8B-B14F-4D97-AF65-F5344CB8AC3E}">
        <p14:creationId xmlns:p14="http://schemas.microsoft.com/office/powerpoint/2010/main" val="117955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D3CC-AB6F-DD42-860E-06960D6F1A0A}"/>
              </a:ext>
            </a:extLst>
          </p:cNvPr>
          <p:cNvSpPr>
            <a:spLocks noGrp="1"/>
          </p:cNvSpPr>
          <p:nvPr>
            <p:ph type="title"/>
          </p:nvPr>
        </p:nvSpPr>
        <p:spPr/>
        <p:txBody>
          <a:bodyPr/>
          <a:lstStyle/>
          <a:p>
            <a:r>
              <a:rPr lang="en-US" b="1" dirty="0">
                <a:solidFill>
                  <a:schemeClr val="accent1"/>
                </a:solidFill>
              </a:rPr>
              <a:t>Heavy Rain Over Roadways</a:t>
            </a:r>
          </a:p>
        </p:txBody>
      </p:sp>
      <p:sp>
        <p:nvSpPr>
          <p:cNvPr id="3" name="Content Placeholder 2">
            <a:extLst>
              <a:ext uri="{FF2B5EF4-FFF2-40B4-BE49-F238E27FC236}">
                <a16:creationId xmlns:a16="http://schemas.microsoft.com/office/drawing/2014/main" id="{A80F46C8-7702-5145-8678-51928E1446C7}"/>
              </a:ext>
            </a:extLst>
          </p:cNvPr>
          <p:cNvSpPr>
            <a:spLocks noGrp="1"/>
          </p:cNvSpPr>
          <p:nvPr>
            <p:ph sz="half" idx="1"/>
          </p:nvPr>
        </p:nvSpPr>
        <p:spPr/>
        <p:txBody>
          <a:bodyPr/>
          <a:lstStyle/>
          <a:p>
            <a:r>
              <a:rPr lang="en-US" dirty="0"/>
              <a:t>Heavy rain over roads can cause chain reaction accidents involving many vehicles.</a:t>
            </a:r>
          </a:p>
          <a:p>
            <a:r>
              <a:rPr lang="en-US" dirty="0"/>
              <a:t>First, car slows as loses visibility entering rain, or being blinded leaving rain by the sun</a:t>
            </a:r>
          </a:p>
          <a:p>
            <a:r>
              <a:rPr lang="en-US" dirty="0"/>
              <a:t>Following cars are too close and hit the first car, followed by more cars behind.</a:t>
            </a:r>
          </a:p>
        </p:txBody>
      </p:sp>
      <p:pic>
        <p:nvPicPr>
          <p:cNvPr id="6" name="Content Placeholder 5">
            <a:extLst>
              <a:ext uri="{FF2B5EF4-FFF2-40B4-BE49-F238E27FC236}">
                <a16:creationId xmlns:a16="http://schemas.microsoft.com/office/drawing/2014/main" id="{DD989D54-19BE-824E-80AC-0C08208B5963}"/>
              </a:ext>
            </a:extLst>
          </p:cNvPr>
          <p:cNvPicPr>
            <a:picLocks noGrp="1" noChangeAspect="1"/>
          </p:cNvPicPr>
          <p:nvPr>
            <p:ph sz="half" idx="2"/>
          </p:nvPr>
        </p:nvPicPr>
        <p:blipFill>
          <a:blip r:embed="rId2"/>
          <a:stretch>
            <a:fillRect/>
          </a:stretch>
        </p:blipFill>
        <p:spPr>
          <a:xfrm>
            <a:off x="6172200" y="2282432"/>
            <a:ext cx="5181600" cy="3437723"/>
          </a:xfrm>
        </p:spPr>
      </p:pic>
    </p:spTree>
    <p:extLst>
      <p:ext uri="{BB962C8B-B14F-4D97-AF65-F5344CB8AC3E}">
        <p14:creationId xmlns:p14="http://schemas.microsoft.com/office/powerpoint/2010/main" val="114355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E426-2D56-074B-B60A-630CF6ADA0B9}"/>
              </a:ext>
            </a:extLst>
          </p:cNvPr>
          <p:cNvSpPr>
            <a:spLocks noGrp="1"/>
          </p:cNvSpPr>
          <p:nvPr>
            <p:ph type="title"/>
          </p:nvPr>
        </p:nvSpPr>
        <p:spPr/>
        <p:txBody>
          <a:bodyPr>
            <a:normAutofit fontScale="90000"/>
          </a:bodyPr>
          <a:lstStyle/>
          <a:p>
            <a:r>
              <a:rPr lang="en-US" b="1" dirty="0">
                <a:solidFill>
                  <a:schemeClr val="accent1"/>
                </a:solidFill>
                <a:latin typeface="+mn-lt"/>
              </a:rPr>
              <a:t>Within two weeks there were TWO multi-car accident incidents:  one with 56 cars and another with 55 cars.</a:t>
            </a:r>
          </a:p>
        </p:txBody>
      </p:sp>
      <p:pic>
        <p:nvPicPr>
          <p:cNvPr id="6" name="Content Placeholder 5">
            <a:extLst>
              <a:ext uri="{FF2B5EF4-FFF2-40B4-BE49-F238E27FC236}">
                <a16:creationId xmlns:a16="http://schemas.microsoft.com/office/drawing/2014/main" id="{F0BAD843-2532-4A4F-B94E-1DC09BD552FF}"/>
              </a:ext>
            </a:extLst>
          </p:cNvPr>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Lst>
          </a:blip>
          <a:srcRect l="2891" r="4054"/>
          <a:stretch/>
        </p:blipFill>
        <p:spPr>
          <a:xfrm rot="16200000">
            <a:off x="4513074" y="-39624"/>
            <a:ext cx="4419600" cy="8330619"/>
          </a:xfrm>
        </p:spPr>
      </p:pic>
    </p:spTree>
    <p:extLst>
      <p:ext uri="{BB962C8B-B14F-4D97-AF65-F5344CB8AC3E}">
        <p14:creationId xmlns:p14="http://schemas.microsoft.com/office/powerpoint/2010/main" val="126578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D570-B3B6-9545-ABED-ACEC786B83D0}"/>
              </a:ext>
            </a:extLst>
          </p:cNvPr>
          <p:cNvSpPr>
            <a:spLocks noGrp="1"/>
          </p:cNvSpPr>
          <p:nvPr>
            <p:ph type="title"/>
          </p:nvPr>
        </p:nvSpPr>
        <p:spPr>
          <a:xfrm>
            <a:off x="903515" y="602379"/>
            <a:ext cx="3211285" cy="5817960"/>
          </a:xfrm>
        </p:spPr>
        <p:txBody>
          <a:bodyPr/>
          <a:lstStyle/>
          <a:p>
            <a:r>
              <a:rPr lang="en-US" b="1" dirty="0">
                <a:solidFill>
                  <a:schemeClr val="accent1"/>
                </a:solidFill>
                <a:latin typeface="+mn-lt"/>
              </a:rPr>
              <a:t>The first occurred on February 6, 2004 at 2:56 PM (2256 UTC)</a:t>
            </a:r>
          </a:p>
        </p:txBody>
      </p:sp>
      <p:pic>
        <p:nvPicPr>
          <p:cNvPr id="6" name="Content Placeholder 5">
            <a:extLst>
              <a:ext uri="{FF2B5EF4-FFF2-40B4-BE49-F238E27FC236}">
                <a16:creationId xmlns:a16="http://schemas.microsoft.com/office/drawing/2014/main" id="{194872F2-F6CF-EE43-8EF3-B7722686A0C8}"/>
              </a:ext>
            </a:extLst>
          </p:cNvPr>
          <p:cNvPicPr>
            <a:picLocks noGrp="1" noChangeAspect="1"/>
          </p:cNvPicPr>
          <p:nvPr>
            <p:ph sz="half" idx="1"/>
          </p:nvPr>
        </p:nvPicPr>
        <p:blipFill rotWithShape="1">
          <a:blip r:embed="rId2"/>
          <a:srcRect l="16762" t="30445" r="2508"/>
          <a:stretch/>
        </p:blipFill>
        <p:spPr>
          <a:xfrm>
            <a:off x="4114800" y="881743"/>
            <a:ext cx="7162801" cy="5459199"/>
          </a:xfrm>
        </p:spPr>
      </p:pic>
      <p:sp>
        <p:nvSpPr>
          <p:cNvPr id="7" name="TextBox 6">
            <a:extLst>
              <a:ext uri="{FF2B5EF4-FFF2-40B4-BE49-F238E27FC236}">
                <a16:creationId xmlns:a16="http://schemas.microsoft.com/office/drawing/2014/main" id="{F523643B-0760-A949-AE7E-78304AE51326}"/>
              </a:ext>
            </a:extLst>
          </p:cNvPr>
          <p:cNvSpPr txBox="1"/>
          <p:nvPr/>
        </p:nvSpPr>
        <p:spPr>
          <a:xfrm>
            <a:off x="6259285" y="371547"/>
            <a:ext cx="3070905" cy="461665"/>
          </a:xfrm>
          <a:prstGeom prst="rect">
            <a:avLst/>
          </a:prstGeom>
          <a:noFill/>
        </p:spPr>
        <p:txBody>
          <a:bodyPr wrap="none" rtlCol="0">
            <a:spAutoFit/>
          </a:bodyPr>
          <a:lstStyle/>
          <a:p>
            <a:r>
              <a:rPr lang="en-US" sz="2400" b="1" dirty="0"/>
              <a:t>Radar one hour before</a:t>
            </a:r>
          </a:p>
        </p:txBody>
      </p:sp>
    </p:spTree>
    <p:extLst>
      <p:ext uri="{BB962C8B-B14F-4D97-AF65-F5344CB8AC3E}">
        <p14:creationId xmlns:p14="http://schemas.microsoft.com/office/powerpoint/2010/main" val="428768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C129-CC86-1F4D-8105-BC724EE22FCE}"/>
              </a:ext>
            </a:extLst>
          </p:cNvPr>
          <p:cNvSpPr>
            <a:spLocks noGrp="1"/>
          </p:cNvSpPr>
          <p:nvPr>
            <p:ph type="title"/>
          </p:nvPr>
        </p:nvSpPr>
        <p:spPr/>
        <p:txBody>
          <a:bodyPr>
            <a:normAutofit fontScale="90000"/>
          </a:bodyPr>
          <a:lstStyle/>
          <a:p>
            <a:r>
              <a:rPr lang="en-US" b="1" dirty="0">
                <a:solidFill>
                  <a:schemeClr val="accent1"/>
                </a:solidFill>
                <a:latin typeface="+mn-lt"/>
              </a:rPr>
              <a:t>Often associated with heavy convective rain that can be seen and tracked using weather radar</a:t>
            </a:r>
          </a:p>
        </p:txBody>
      </p:sp>
      <p:pic>
        <p:nvPicPr>
          <p:cNvPr id="6" name="Content Placeholder 5">
            <a:extLst>
              <a:ext uri="{FF2B5EF4-FFF2-40B4-BE49-F238E27FC236}">
                <a16:creationId xmlns:a16="http://schemas.microsoft.com/office/drawing/2014/main" id="{3B24233C-6F29-1E48-9772-4EB222D103A8}"/>
              </a:ext>
            </a:extLst>
          </p:cNvPr>
          <p:cNvPicPr>
            <a:picLocks noGrp="1" noChangeAspect="1"/>
          </p:cNvPicPr>
          <p:nvPr>
            <p:ph sz="half" idx="1"/>
          </p:nvPr>
        </p:nvPicPr>
        <p:blipFill rotWithShape="1">
          <a:blip r:embed="rId2"/>
          <a:srcRect l="24016" t="22222" r="18053" b="17291"/>
          <a:stretch/>
        </p:blipFill>
        <p:spPr>
          <a:xfrm>
            <a:off x="1532238" y="2166069"/>
            <a:ext cx="3558746" cy="3715748"/>
          </a:xfrm>
        </p:spPr>
      </p:pic>
      <p:sp>
        <p:nvSpPr>
          <p:cNvPr id="4" name="Content Placeholder 3">
            <a:extLst>
              <a:ext uri="{FF2B5EF4-FFF2-40B4-BE49-F238E27FC236}">
                <a16:creationId xmlns:a16="http://schemas.microsoft.com/office/drawing/2014/main" id="{BF945CB9-8F1E-FC49-AD43-37A017C0D52C}"/>
              </a:ext>
            </a:extLst>
          </p:cNvPr>
          <p:cNvSpPr>
            <a:spLocks noGrp="1"/>
          </p:cNvSpPr>
          <p:nvPr>
            <p:ph sz="half" idx="2"/>
          </p:nvPr>
        </p:nvSpPr>
        <p:spPr>
          <a:xfrm>
            <a:off x="5962135" y="2665884"/>
            <a:ext cx="5181600" cy="2598094"/>
          </a:xfrm>
        </p:spPr>
        <p:txBody>
          <a:bodyPr/>
          <a:lstStyle/>
          <a:p>
            <a:r>
              <a:rPr lang="en-US" dirty="0"/>
              <a:t>Can give skillful forecasts up to an hour ahead of time.</a:t>
            </a:r>
          </a:p>
          <a:p>
            <a:r>
              <a:rPr lang="en-US" dirty="0"/>
              <a:t>Could use reader boards to slow down traffic that will cross the path of the heavy rain.</a:t>
            </a:r>
          </a:p>
        </p:txBody>
      </p:sp>
    </p:spTree>
    <p:extLst>
      <p:ext uri="{BB962C8B-B14F-4D97-AF65-F5344CB8AC3E}">
        <p14:creationId xmlns:p14="http://schemas.microsoft.com/office/powerpoint/2010/main" val="133053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403D-B1ED-7D4B-87CE-1FB331E26F26}"/>
              </a:ext>
            </a:extLst>
          </p:cNvPr>
          <p:cNvSpPr>
            <a:spLocks noGrp="1"/>
          </p:cNvSpPr>
          <p:nvPr>
            <p:ph type="title"/>
          </p:nvPr>
        </p:nvSpPr>
        <p:spPr/>
        <p:txBody>
          <a:bodyPr/>
          <a:lstStyle/>
          <a:p>
            <a:r>
              <a:rPr lang="en-US" b="1" dirty="0">
                <a:solidFill>
                  <a:schemeClr val="accent1"/>
                </a:solidFill>
                <a:latin typeface="+mn-lt"/>
              </a:rPr>
              <a:t>The Proposal</a:t>
            </a:r>
          </a:p>
        </p:txBody>
      </p:sp>
      <p:sp>
        <p:nvSpPr>
          <p:cNvPr id="3" name="Content Placeholder 2">
            <a:extLst>
              <a:ext uri="{FF2B5EF4-FFF2-40B4-BE49-F238E27FC236}">
                <a16:creationId xmlns:a16="http://schemas.microsoft.com/office/drawing/2014/main" id="{AC605A6A-8683-984B-9B35-2538078458B7}"/>
              </a:ext>
            </a:extLst>
          </p:cNvPr>
          <p:cNvSpPr>
            <a:spLocks noGrp="1"/>
          </p:cNvSpPr>
          <p:nvPr>
            <p:ph sz="half" idx="1"/>
          </p:nvPr>
        </p:nvSpPr>
        <p:spPr/>
        <p:txBody>
          <a:bodyPr>
            <a:normAutofit fontScale="92500"/>
          </a:bodyPr>
          <a:lstStyle/>
          <a:p>
            <a:r>
              <a:rPr lang="en-US" dirty="0"/>
              <a:t>Make use of the considerable software and weather data infrastructure already in place.</a:t>
            </a:r>
          </a:p>
          <a:p>
            <a:r>
              <a:rPr lang="en-US" dirty="0"/>
              <a:t>Build real-time applications that will provide guidance to WSDOT personnel and others to control traffic and warn motorists.</a:t>
            </a:r>
          </a:p>
          <a:p>
            <a:r>
              <a:rPr lang="en-US" dirty="0"/>
              <a:t>Give WSDOT the tools to PREVENT problems from sudden severe weather, rather than cleaning up the mess afterwards.</a:t>
            </a:r>
          </a:p>
        </p:txBody>
      </p:sp>
      <p:pic>
        <p:nvPicPr>
          <p:cNvPr id="6" name="Content Placeholder 5">
            <a:extLst>
              <a:ext uri="{FF2B5EF4-FFF2-40B4-BE49-F238E27FC236}">
                <a16:creationId xmlns:a16="http://schemas.microsoft.com/office/drawing/2014/main" id="{58A2BE11-67CB-854A-A419-E52799E392DB}"/>
              </a:ext>
            </a:extLst>
          </p:cNvPr>
          <p:cNvPicPr>
            <a:picLocks noGrp="1" noChangeAspect="1"/>
          </p:cNvPicPr>
          <p:nvPr>
            <p:ph sz="half" idx="2"/>
          </p:nvPr>
        </p:nvPicPr>
        <p:blipFill>
          <a:blip r:embed="rId2"/>
          <a:stretch>
            <a:fillRect/>
          </a:stretch>
        </p:blipFill>
        <p:spPr>
          <a:xfrm>
            <a:off x="6172200" y="1027906"/>
            <a:ext cx="5181600" cy="2916156"/>
          </a:xfrm>
        </p:spPr>
      </p:pic>
      <p:pic>
        <p:nvPicPr>
          <p:cNvPr id="8" name="Picture 7">
            <a:extLst>
              <a:ext uri="{FF2B5EF4-FFF2-40B4-BE49-F238E27FC236}">
                <a16:creationId xmlns:a16="http://schemas.microsoft.com/office/drawing/2014/main" id="{B20A66F0-08EA-B84C-B679-39087B835A38}"/>
              </a:ext>
            </a:extLst>
          </p:cNvPr>
          <p:cNvPicPr>
            <a:picLocks noChangeAspect="1"/>
          </p:cNvPicPr>
          <p:nvPr/>
        </p:nvPicPr>
        <p:blipFill>
          <a:blip r:embed="rId3"/>
          <a:stretch>
            <a:fillRect/>
          </a:stretch>
        </p:blipFill>
        <p:spPr>
          <a:xfrm>
            <a:off x="6667928" y="4221293"/>
            <a:ext cx="4190144" cy="2355244"/>
          </a:xfrm>
          <a:prstGeom prst="rect">
            <a:avLst/>
          </a:prstGeom>
        </p:spPr>
      </p:pic>
    </p:spTree>
    <p:extLst>
      <p:ext uri="{BB962C8B-B14F-4D97-AF65-F5344CB8AC3E}">
        <p14:creationId xmlns:p14="http://schemas.microsoft.com/office/powerpoint/2010/main" val="148336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DEA-9703-7848-957D-9542F585EF4B}"/>
              </a:ext>
            </a:extLst>
          </p:cNvPr>
          <p:cNvSpPr>
            <a:spLocks noGrp="1"/>
          </p:cNvSpPr>
          <p:nvPr>
            <p:ph type="title"/>
          </p:nvPr>
        </p:nvSpPr>
        <p:spPr>
          <a:xfrm>
            <a:off x="1140431" y="2378859"/>
            <a:ext cx="10515600" cy="1325563"/>
          </a:xfrm>
        </p:spPr>
        <p:txBody>
          <a:bodyPr>
            <a:normAutofit fontScale="90000"/>
          </a:bodyPr>
          <a:lstStyle/>
          <a:p>
            <a:r>
              <a:rPr lang="en-US" b="1" dirty="0">
                <a:solidFill>
                  <a:schemeClr val="accent1"/>
                </a:solidFill>
                <a:latin typeface="+mn-lt"/>
              </a:rPr>
              <a:t>There is a class of weather problems that cause major delays and large numbers of accidents on Washington State roadways:</a:t>
            </a:r>
            <a:br>
              <a:rPr lang="en-US" b="1" dirty="0">
                <a:latin typeface="+mn-lt"/>
              </a:rPr>
            </a:br>
            <a:br>
              <a:rPr lang="en-US" b="1" dirty="0"/>
            </a:br>
            <a:r>
              <a:rPr lang="en-US" b="1" dirty="0"/>
              <a:t>Sudden weather changes bringing heavy snow, heavy rain, and rapid losses of visibility</a:t>
            </a:r>
            <a:br>
              <a:rPr lang="en-US" b="1" dirty="0"/>
            </a:br>
            <a:endParaRPr lang="en-US" b="1" dirty="0"/>
          </a:p>
        </p:txBody>
      </p:sp>
    </p:spTree>
    <p:extLst>
      <p:ext uri="{BB962C8B-B14F-4D97-AF65-F5344CB8AC3E}">
        <p14:creationId xmlns:p14="http://schemas.microsoft.com/office/powerpoint/2010/main" val="35407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A1AA9-1B4E-A644-BAA6-F743ABEA6967}"/>
              </a:ext>
            </a:extLst>
          </p:cNvPr>
          <p:cNvSpPr>
            <a:spLocks noGrp="1"/>
          </p:cNvSpPr>
          <p:nvPr>
            <p:ph type="ctrTitle"/>
          </p:nvPr>
        </p:nvSpPr>
        <p:spPr>
          <a:xfrm>
            <a:off x="1524000" y="1604277"/>
            <a:ext cx="9144000" cy="2387600"/>
          </a:xfrm>
        </p:spPr>
        <p:txBody>
          <a:bodyPr>
            <a:normAutofit fontScale="90000"/>
          </a:bodyPr>
          <a:lstStyle/>
          <a:p>
            <a:r>
              <a:rPr lang="en-US" b="1" dirty="0">
                <a:solidFill>
                  <a:schemeClr val="accent1"/>
                </a:solidFill>
                <a:latin typeface="+mn-lt"/>
              </a:rPr>
              <a:t>Second Proposed Project:  Mapping Road Surface Temperatures from WSDOT Trucks</a:t>
            </a:r>
          </a:p>
        </p:txBody>
      </p:sp>
      <p:sp>
        <p:nvSpPr>
          <p:cNvPr id="6" name="Subtitle 5">
            <a:extLst>
              <a:ext uri="{FF2B5EF4-FFF2-40B4-BE49-F238E27FC236}">
                <a16:creationId xmlns:a16="http://schemas.microsoft.com/office/drawing/2014/main" id="{45785913-4301-B341-9012-DE1666CF0AA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409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61F3-276C-7B45-8049-EF3A941F7B8E}"/>
              </a:ext>
            </a:extLst>
          </p:cNvPr>
          <p:cNvSpPr>
            <a:spLocks noGrp="1"/>
          </p:cNvSpPr>
          <p:nvPr>
            <p:ph type="title"/>
          </p:nvPr>
        </p:nvSpPr>
        <p:spPr/>
        <p:txBody>
          <a:bodyPr/>
          <a:lstStyle/>
          <a:p>
            <a:r>
              <a:rPr lang="en-US" b="1" dirty="0">
                <a:solidFill>
                  <a:schemeClr val="accent1"/>
                </a:solidFill>
              </a:rPr>
              <a:t>Roadway Ice is the Number One Weather Killer (and Injurer) in Washington State.</a:t>
            </a:r>
          </a:p>
        </p:txBody>
      </p:sp>
      <p:pic>
        <p:nvPicPr>
          <p:cNvPr id="5" name="Content Placeholder 4">
            <a:extLst>
              <a:ext uri="{FF2B5EF4-FFF2-40B4-BE49-F238E27FC236}">
                <a16:creationId xmlns:a16="http://schemas.microsoft.com/office/drawing/2014/main" id="{64B7C074-0169-AB4A-9993-91D73A9E1600}"/>
              </a:ext>
            </a:extLst>
          </p:cNvPr>
          <p:cNvPicPr>
            <a:picLocks noGrp="1" noChangeAspect="1"/>
          </p:cNvPicPr>
          <p:nvPr>
            <p:ph idx="1"/>
          </p:nvPr>
        </p:nvPicPr>
        <p:blipFill>
          <a:blip r:embed="rId2"/>
          <a:stretch>
            <a:fillRect/>
          </a:stretch>
        </p:blipFill>
        <p:spPr>
          <a:xfrm>
            <a:off x="3345763" y="2098749"/>
            <a:ext cx="5810593" cy="4377844"/>
          </a:xfrm>
        </p:spPr>
      </p:pic>
    </p:spTree>
    <p:extLst>
      <p:ext uri="{BB962C8B-B14F-4D97-AF65-F5344CB8AC3E}">
        <p14:creationId xmlns:p14="http://schemas.microsoft.com/office/powerpoint/2010/main" val="392048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8D0B-923A-1143-A1A2-29AA01A2AE47}"/>
              </a:ext>
            </a:extLst>
          </p:cNvPr>
          <p:cNvSpPr>
            <a:spLocks noGrp="1"/>
          </p:cNvSpPr>
          <p:nvPr>
            <p:ph type="title"/>
          </p:nvPr>
        </p:nvSpPr>
        <p:spPr>
          <a:xfrm>
            <a:off x="892521" y="509980"/>
            <a:ext cx="10515600" cy="1325563"/>
          </a:xfrm>
        </p:spPr>
        <p:txBody>
          <a:bodyPr>
            <a:normAutofit fontScale="90000"/>
          </a:bodyPr>
          <a:lstStyle/>
          <a:p>
            <a:r>
              <a:rPr lang="en-US" b="1" dirty="0">
                <a:solidFill>
                  <a:schemeClr val="accent1"/>
                </a:solidFill>
                <a:latin typeface="+mn-lt"/>
              </a:rPr>
              <a:t>There are only a limited number of RWIS and other sites providing real-time roadway temperatures</a:t>
            </a:r>
          </a:p>
        </p:txBody>
      </p:sp>
      <p:pic>
        <p:nvPicPr>
          <p:cNvPr id="5" name="Content Placeholder 4">
            <a:extLst>
              <a:ext uri="{FF2B5EF4-FFF2-40B4-BE49-F238E27FC236}">
                <a16:creationId xmlns:a16="http://schemas.microsoft.com/office/drawing/2014/main" id="{59C8EDA2-3F31-9444-A75C-D3D6540D5C9A}"/>
              </a:ext>
            </a:extLst>
          </p:cNvPr>
          <p:cNvPicPr>
            <a:picLocks noGrp="1" noChangeAspect="1"/>
          </p:cNvPicPr>
          <p:nvPr>
            <p:ph idx="1"/>
          </p:nvPr>
        </p:nvPicPr>
        <p:blipFill>
          <a:blip r:embed="rId2"/>
          <a:stretch>
            <a:fillRect/>
          </a:stretch>
        </p:blipFill>
        <p:spPr>
          <a:xfrm>
            <a:off x="4183275" y="1916282"/>
            <a:ext cx="4990411" cy="4351338"/>
          </a:xfrm>
        </p:spPr>
      </p:pic>
    </p:spTree>
    <p:extLst>
      <p:ext uri="{BB962C8B-B14F-4D97-AF65-F5344CB8AC3E}">
        <p14:creationId xmlns:p14="http://schemas.microsoft.com/office/powerpoint/2010/main" val="16607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C2B9-1C4B-F445-901D-D3E006637174}"/>
              </a:ext>
            </a:extLst>
          </p:cNvPr>
          <p:cNvSpPr>
            <a:spLocks noGrp="1"/>
          </p:cNvSpPr>
          <p:nvPr>
            <p:ph type="title"/>
          </p:nvPr>
        </p:nvSpPr>
        <p:spPr/>
        <p:txBody>
          <a:bodyPr>
            <a:normAutofit fontScale="90000"/>
          </a:bodyPr>
          <a:lstStyle/>
          <a:p>
            <a:r>
              <a:rPr lang="en-US" b="1" dirty="0">
                <a:solidFill>
                  <a:schemeClr val="accent1"/>
                </a:solidFill>
              </a:rPr>
              <a:t>More information is crucial for proper snow/ice maintenance of the roadways and warning</a:t>
            </a:r>
            <a:endParaRPr lang="en-US" dirty="0"/>
          </a:p>
        </p:txBody>
      </p:sp>
      <p:sp>
        <p:nvSpPr>
          <p:cNvPr id="3" name="Content Placeholder 2">
            <a:extLst>
              <a:ext uri="{FF2B5EF4-FFF2-40B4-BE49-F238E27FC236}">
                <a16:creationId xmlns:a16="http://schemas.microsoft.com/office/drawing/2014/main" id="{0952D485-1581-C143-818F-DCA53D134B39}"/>
              </a:ext>
            </a:extLst>
          </p:cNvPr>
          <p:cNvSpPr>
            <a:spLocks noGrp="1"/>
          </p:cNvSpPr>
          <p:nvPr>
            <p:ph idx="1"/>
          </p:nvPr>
        </p:nvSpPr>
        <p:spPr/>
        <p:txBody>
          <a:bodyPr>
            <a:normAutofit lnSpcReduction="10000"/>
          </a:bodyPr>
          <a:lstStyle/>
          <a:p>
            <a:r>
              <a:rPr lang="en-US" dirty="0"/>
              <a:t>WSDOT needs much more comprehensive information on roadway temperatures around the State.</a:t>
            </a:r>
          </a:p>
          <a:p>
            <a:r>
              <a:rPr lang="en-US" dirty="0"/>
              <a:t>Large value to maintenance (where to pretreat, where need trucks)</a:t>
            </a:r>
          </a:p>
          <a:p>
            <a:r>
              <a:rPr lang="en-US" dirty="0"/>
              <a:t>Such information could also be used to warn motorists in real-time.</a:t>
            </a:r>
          </a:p>
          <a:p>
            <a:r>
              <a:rPr lang="en-US" dirty="0"/>
              <a:t>Could provide a much more comprehensive view using roadway temperature sensors on trucks, combined with other observations assets (e.g., RWIS, Seattle road sensors) and high-resolution weather model predictions.</a:t>
            </a:r>
          </a:p>
          <a:p>
            <a:r>
              <a:rPr lang="en-US" dirty="0"/>
              <a:t>Truck sensors use the infrared radiation emitted by the roads to determine temperature.</a:t>
            </a:r>
          </a:p>
        </p:txBody>
      </p:sp>
    </p:spTree>
    <p:extLst>
      <p:ext uri="{BB962C8B-B14F-4D97-AF65-F5344CB8AC3E}">
        <p14:creationId xmlns:p14="http://schemas.microsoft.com/office/powerpoint/2010/main" val="138068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C72C-E4D2-DF42-ABB0-C9A9667DC4DC}"/>
              </a:ext>
            </a:extLst>
          </p:cNvPr>
          <p:cNvSpPr>
            <a:spLocks noGrp="1"/>
          </p:cNvSpPr>
          <p:nvPr>
            <p:ph type="title"/>
          </p:nvPr>
        </p:nvSpPr>
        <p:spPr>
          <a:xfrm>
            <a:off x="928735" y="1088537"/>
            <a:ext cx="10515600" cy="1325563"/>
          </a:xfrm>
        </p:spPr>
        <p:txBody>
          <a:bodyPr>
            <a:normAutofit fontScale="90000"/>
          </a:bodyPr>
          <a:lstStyle/>
          <a:p>
            <a:r>
              <a:rPr lang="en-US" b="1" dirty="0">
                <a:solidFill>
                  <a:schemeClr val="accent1"/>
                </a:solidFill>
                <a:latin typeface="+mn-lt"/>
              </a:rPr>
              <a:t>About 500 WSDOT trucks now have pavement temperature sensors and communication capabilities</a:t>
            </a:r>
          </a:p>
        </p:txBody>
      </p:sp>
      <p:pic>
        <p:nvPicPr>
          <p:cNvPr id="5" name="Content Placeholder 4">
            <a:extLst>
              <a:ext uri="{FF2B5EF4-FFF2-40B4-BE49-F238E27FC236}">
                <a16:creationId xmlns:a16="http://schemas.microsoft.com/office/drawing/2014/main" id="{19967689-6458-AA44-B3FC-2C6D409A79C8}"/>
              </a:ext>
            </a:extLst>
          </p:cNvPr>
          <p:cNvPicPr>
            <a:picLocks noGrp="1" noChangeAspect="1"/>
          </p:cNvPicPr>
          <p:nvPr>
            <p:ph idx="1"/>
          </p:nvPr>
        </p:nvPicPr>
        <p:blipFill>
          <a:blip r:embed="rId2"/>
          <a:stretch>
            <a:fillRect/>
          </a:stretch>
        </p:blipFill>
        <p:spPr>
          <a:xfrm>
            <a:off x="3838606" y="2495581"/>
            <a:ext cx="4861774" cy="3665502"/>
          </a:xfrm>
        </p:spPr>
      </p:pic>
    </p:spTree>
    <p:extLst>
      <p:ext uri="{BB962C8B-B14F-4D97-AF65-F5344CB8AC3E}">
        <p14:creationId xmlns:p14="http://schemas.microsoft.com/office/powerpoint/2010/main" val="266842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5B74-918A-1F4B-A322-589060435DC2}"/>
              </a:ext>
            </a:extLst>
          </p:cNvPr>
          <p:cNvSpPr>
            <a:spLocks noGrp="1"/>
          </p:cNvSpPr>
          <p:nvPr>
            <p:ph type="title"/>
          </p:nvPr>
        </p:nvSpPr>
        <p:spPr>
          <a:xfrm>
            <a:off x="838199" y="365125"/>
            <a:ext cx="10617679" cy="678671"/>
          </a:xfrm>
        </p:spPr>
        <p:txBody>
          <a:bodyPr>
            <a:normAutofit fontScale="90000"/>
          </a:bodyPr>
          <a:lstStyle/>
          <a:p>
            <a:r>
              <a:rPr lang="en-US" b="1" dirty="0">
                <a:solidFill>
                  <a:schemeClr val="accent1"/>
                </a:solidFill>
                <a:latin typeface="+mn-lt"/>
              </a:rPr>
              <a:t>Approach</a:t>
            </a:r>
          </a:p>
        </p:txBody>
      </p:sp>
      <p:sp>
        <p:nvSpPr>
          <p:cNvPr id="3" name="Content Placeholder 2">
            <a:extLst>
              <a:ext uri="{FF2B5EF4-FFF2-40B4-BE49-F238E27FC236}">
                <a16:creationId xmlns:a16="http://schemas.microsoft.com/office/drawing/2014/main" id="{0E0EE48E-B113-D14A-92AD-E017D9C06EFE}"/>
              </a:ext>
            </a:extLst>
          </p:cNvPr>
          <p:cNvSpPr>
            <a:spLocks noGrp="1"/>
          </p:cNvSpPr>
          <p:nvPr>
            <p:ph idx="1"/>
          </p:nvPr>
        </p:nvSpPr>
        <p:spPr>
          <a:xfrm>
            <a:off x="751936" y="1221776"/>
            <a:ext cx="11048178" cy="2414053"/>
          </a:xfrm>
        </p:spPr>
        <p:txBody>
          <a:bodyPr>
            <a:normAutofit lnSpcReduction="10000"/>
          </a:bodyPr>
          <a:lstStyle/>
          <a:p>
            <a:r>
              <a:rPr lang="en-US" dirty="0"/>
              <a:t>Collect and QC all truck temperatures in real time</a:t>
            </a:r>
          </a:p>
          <a:p>
            <a:r>
              <a:rPr lang="en-US" dirty="0"/>
              <a:t>Combine with RWIS (and other sensors) to create real-time maps of road temperatures based on observations only.</a:t>
            </a:r>
          </a:p>
          <a:p>
            <a:r>
              <a:rPr lang="en-US" dirty="0"/>
              <a:t>Use this information to correct model-based surface temperatures to provide an even more comprehensive description of road surface surface temperatures around Washington State.</a:t>
            </a:r>
          </a:p>
        </p:txBody>
      </p:sp>
      <p:pic>
        <p:nvPicPr>
          <p:cNvPr id="5" name="Picture 4">
            <a:extLst>
              <a:ext uri="{FF2B5EF4-FFF2-40B4-BE49-F238E27FC236}">
                <a16:creationId xmlns:a16="http://schemas.microsoft.com/office/drawing/2014/main" id="{8EB7438C-0588-9F4C-BBC6-707286EF497D}"/>
              </a:ext>
            </a:extLst>
          </p:cNvPr>
          <p:cNvPicPr>
            <a:picLocks noChangeAspect="1"/>
          </p:cNvPicPr>
          <p:nvPr/>
        </p:nvPicPr>
        <p:blipFill rotWithShape="1">
          <a:blip r:embed="rId2"/>
          <a:srcRect t="20095" b="3905"/>
          <a:stretch/>
        </p:blipFill>
        <p:spPr>
          <a:xfrm>
            <a:off x="6792685" y="3635829"/>
            <a:ext cx="4062424" cy="3087443"/>
          </a:xfrm>
          <a:prstGeom prst="rect">
            <a:avLst/>
          </a:prstGeom>
        </p:spPr>
      </p:pic>
    </p:spTree>
    <p:extLst>
      <p:ext uri="{BB962C8B-B14F-4D97-AF65-F5344CB8AC3E}">
        <p14:creationId xmlns:p14="http://schemas.microsoft.com/office/powerpoint/2010/main" val="2459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1BC1-FB74-F044-9DAC-F7E823970319}"/>
              </a:ext>
            </a:extLst>
          </p:cNvPr>
          <p:cNvSpPr>
            <a:spLocks noGrp="1"/>
          </p:cNvSpPr>
          <p:nvPr>
            <p:ph type="title"/>
          </p:nvPr>
        </p:nvSpPr>
        <p:spPr/>
        <p:txBody>
          <a:bodyPr/>
          <a:lstStyle/>
          <a:p>
            <a:r>
              <a:rPr lang="en-US" b="1" dirty="0">
                <a:solidFill>
                  <a:schemeClr val="accent1"/>
                </a:solidFill>
              </a:rPr>
              <a:t>The End</a:t>
            </a:r>
          </a:p>
        </p:txBody>
      </p:sp>
      <p:pic>
        <p:nvPicPr>
          <p:cNvPr id="6" name="Content Placeholder 5">
            <a:extLst>
              <a:ext uri="{FF2B5EF4-FFF2-40B4-BE49-F238E27FC236}">
                <a16:creationId xmlns:a16="http://schemas.microsoft.com/office/drawing/2014/main" id="{5879B288-D17F-6F45-9F6C-DE8A06295633}"/>
              </a:ext>
            </a:extLst>
          </p:cNvPr>
          <p:cNvPicPr>
            <a:picLocks noGrp="1" noChangeAspect="1"/>
          </p:cNvPicPr>
          <p:nvPr>
            <p:ph sz="half" idx="1"/>
          </p:nvPr>
        </p:nvPicPr>
        <p:blipFill>
          <a:blip r:embed="rId2"/>
          <a:stretch>
            <a:fillRect/>
          </a:stretch>
        </p:blipFill>
        <p:spPr>
          <a:xfrm>
            <a:off x="4271982" y="1690688"/>
            <a:ext cx="4368848" cy="4351338"/>
          </a:xfrm>
        </p:spPr>
      </p:pic>
    </p:spTree>
    <p:extLst>
      <p:ext uri="{BB962C8B-B14F-4D97-AF65-F5344CB8AC3E}">
        <p14:creationId xmlns:p14="http://schemas.microsoft.com/office/powerpoint/2010/main" val="349652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8D8C-9912-CA47-AAF7-E386C86C531B}"/>
              </a:ext>
            </a:extLst>
          </p:cNvPr>
          <p:cNvSpPr>
            <a:spLocks noGrp="1"/>
          </p:cNvSpPr>
          <p:nvPr>
            <p:ph type="title"/>
          </p:nvPr>
        </p:nvSpPr>
        <p:spPr/>
        <p:txBody>
          <a:bodyPr/>
          <a:lstStyle/>
          <a:p>
            <a:r>
              <a:rPr lang="en-US" b="1" dirty="0">
                <a:solidFill>
                  <a:schemeClr val="accent1"/>
                </a:solidFill>
              </a:rPr>
              <a:t>An Example:  April 1 Convergence Zone Snow Hits Snoqualmie Pass</a:t>
            </a:r>
          </a:p>
        </p:txBody>
      </p:sp>
      <p:pic>
        <p:nvPicPr>
          <p:cNvPr id="5" name="Content Placeholder 4">
            <a:extLst>
              <a:ext uri="{FF2B5EF4-FFF2-40B4-BE49-F238E27FC236}">
                <a16:creationId xmlns:a16="http://schemas.microsoft.com/office/drawing/2014/main" id="{3282D27E-4EB9-B242-B568-B98E1BC185C0}"/>
              </a:ext>
            </a:extLst>
          </p:cNvPr>
          <p:cNvPicPr>
            <a:picLocks noGrp="1" noChangeAspect="1"/>
          </p:cNvPicPr>
          <p:nvPr>
            <p:ph idx="1"/>
          </p:nvPr>
        </p:nvPicPr>
        <p:blipFill>
          <a:blip r:embed="rId2"/>
          <a:stretch>
            <a:fillRect/>
          </a:stretch>
        </p:blipFill>
        <p:spPr>
          <a:xfrm>
            <a:off x="1417330" y="1959188"/>
            <a:ext cx="4918903" cy="4351338"/>
          </a:xfrm>
        </p:spPr>
      </p:pic>
      <p:pic>
        <p:nvPicPr>
          <p:cNvPr id="7" name="Picture 6">
            <a:extLst>
              <a:ext uri="{FF2B5EF4-FFF2-40B4-BE49-F238E27FC236}">
                <a16:creationId xmlns:a16="http://schemas.microsoft.com/office/drawing/2014/main" id="{C90E6BC0-2EA4-7243-BE68-88353FD41E0F}"/>
              </a:ext>
            </a:extLst>
          </p:cNvPr>
          <p:cNvPicPr>
            <a:picLocks noChangeAspect="1"/>
          </p:cNvPicPr>
          <p:nvPr/>
        </p:nvPicPr>
        <p:blipFill>
          <a:blip r:embed="rId3"/>
          <a:stretch>
            <a:fillRect/>
          </a:stretch>
        </p:blipFill>
        <p:spPr>
          <a:xfrm>
            <a:off x="7253768" y="1630647"/>
            <a:ext cx="3509909" cy="4679879"/>
          </a:xfrm>
          <a:prstGeom prst="rect">
            <a:avLst/>
          </a:prstGeom>
        </p:spPr>
      </p:pic>
    </p:spTree>
    <p:extLst>
      <p:ext uri="{BB962C8B-B14F-4D97-AF65-F5344CB8AC3E}">
        <p14:creationId xmlns:p14="http://schemas.microsoft.com/office/powerpoint/2010/main" val="31221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D3A0-50E4-CE49-8C84-7C4471709124}"/>
              </a:ext>
            </a:extLst>
          </p:cNvPr>
          <p:cNvSpPr>
            <a:spLocks noGrp="1"/>
          </p:cNvSpPr>
          <p:nvPr>
            <p:ph type="title"/>
          </p:nvPr>
        </p:nvSpPr>
        <p:spPr>
          <a:xfrm>
            <a:off x="838200" y="365125"/>
            <a:ext cx="5346843" cy="5378129"/>
          </a:xfrm>
        </p:spPr>
        <p:txBody>
          <a:bodyPr>
            <a:normAutofit/>
          </a:bodyPr>
          <a:lstStyle/>
          <a:p>
            <a:r>
              <a:rPr lang="en-US" b="1" dirty="0">
                <a:solidFill>
                  <a:schemeClr val="accent1"/>
                </a:solidFill>
              </a:rPr>
              <a:t>Dozens of Accidents, A Pregnant Woman is Killed, and the Pass is Closed for Hours to Clear the Cars</a:t>
            </a:r>
          </a:p>
        </p:txBody>
      </p:sp>
      <p:pic>
        <p:nvPicPr>
          <p:cNvPr id="5" name="Content Placeholder 4">
            <a:extLst>
              <a:ext uri="{FF2B5EF4-FFF2-40B4-BE49-F238E27FC236}">
                <a16:creationId xmlns:a16="http://schemas.microsoft.com/office/drawing/2014/main" id="{2C70B0A2-DF7E-064F-A678-91BBCD91DA04}"/>
              </a:ext>
            </a:extLst>
          </p:cNvPr>
          <p:cNvPicPr>
            <a:picLocks noGrp="1" noChangeAspect="1"/>
          </p:cNvPicPr>
          <p:nvPr>
            <p:ph idx="1"/>
          </p:nvPr>
        </p:nvPicPr>
        <p:blipFill>
          <a:blip r:embed="rId2"/>
          <a:stretch>
            <a:fillRect/>
          </a:stretch>
        </p:blipFill>
        <p:spPr>
          <a:xfrm>
            <a:off x="6783208" y="847697"/>
            <a:ext cx="4590284" cy="5714113"/>
          </a:xfrm>
        </p:spPr>
      </p:pic>
    </p:spTree>
    <p:extLst>
      <p:ext uri="{BB962C8B-B14F-4D97-AF65-F5344CB8AC3E}">
        <p14:creationId xmlns:p14="http://schemas.microsoft.com/office/powerpoint/2010/main" val="327771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DBD5-854C-9340-9632-95863F1287A6}"/>
              </a:ext>
            </a:extLst>
          </p:cNvPr>
          <p:cNvSpPr>
            <a:spLocks noGrp="1"/>
          </p:cNvSpPr>
          <p:nvPr>
            <p:ph type="title"/>
          </p:nvPr>
        </p:nvSpPr>
        <p:spPr/>
        <p:txBody>
          <a:bodyPr/>
          <a:lstStyle/>
          <a:p>
            <a:r>
              <a:rPr lang="en-US" b="1" dirty="0">
                <a:solidFill>
                  <a:schemeClr val="accent1"/>
                </a:solidFill>
              </a:rPr>
              <a:t>We could see it coming….</a:t>
            </a:r>
          </a:p>
        </p:txBody>
      </p:sp>
      <p:sp>
        <p:nvSpPr>
          <p:cNvPr id="3" name="Content Placeholder 2">
            <a:extLst>
              <a:ext uri="{FF2B5EF4-FFF2-40B4-BE49-F238E27FC236}">
                <a16:creationId xmlns:a16="http://schemas.microsoft.com/office/drawing/2014/main" id="{D27C2E67-586F-E846-A871-AF6BBD92FC94}"/>
              </a:ext>
            </a:extLst>
          </p:cNvPr>
          <p:cNvSpPr>
            <a:spLocks noGrp="1"/>
          </p:cNvSpPr>
          <p:nvPr>
            <p:ph idx="1"/>
          </p:nvPr>
        </p:nvSpPr>
        <p:spPr>
          <a:xfrm>
            <a:off x="838200" y="1690688"/>
            <a:ext cx="10515600" cy="4351338"/>
          </a:xfrm>
        </p:spPr>
        <p:txBody>
          <a:bodyPr/>
          <a:lstStyle/>
          <a:p>
            <a:r>
              <a:rPr lang="en-US" dirty="0"/>
              <a:t>High-resolution forecasts showed the future threat</a:t>
            </a:r>
          </a:p>
          <a:p>
            <a:r>
              <a:rPr lang="en-US" dirty="0"/>
              <a:t>Weather radar clearly showed the threat developing</a:t>
            </a:r>
          </a:p>
        </p:txBody>
      </p:sp>
      <p:pic>
        <p:nvPicPr>
          <p:cNvPr id="5" name="Picture 4">
            <a:extLst>
              <a:ext uri="{FF2B5EF4-FFF2-40B4-BE49-F238E27FC236}">
                <a16:creationId xmlns:a16="http://schemas.microsoft.com/office/drawing/2014/main" id="{4A65F8E2-69CB-D843-A580-EF3E709FDE26}"/>
              </a:ext>
            </a:extLst>
          </p:cNvPr>
          <p:cNvPicPr>
            <a:picLocks noChangeAspect="1"/>
          </p:cNvPicPr>
          <p:nvPr/>
        </p:nvPicPr>
        <p:blipFill>
          <a:blip r:embed="rId2"/>
          <a:stretch>
            <a:fillRect/>
          </a:stretch>
        </p:blipFill>
        <p:spPr>
          <a:xfrm>
            <a:off x="2019728" y="3051425"/>
            <a:ext cx="3559996" cy="3559996"/>
          </a:xfrm>
          <a:prstGeom prst="rect">
            <a:avLst/>
          </a:prstGeom>
        </p:spPr>
      </p:pic>
      <p:pic>
        <p:nvPicPr>
          <p:cNvPr id="7" name="Picture 6">
            <a:extLst>
              <a:ext uri="{FF2B5EF4-FFF2-40B4-BE49-F238E27FC236}">
                <a16:creationId xmlns:a16="http://schemas.microsoft.com/office/drawing/2014/main" id="{BAF29864-B268-9C4F-9A78-B10BB29B4B7C}"/>
              </a:ext>
            </a:extLst>
          </p:cNvPr>
          <p:cNvPicPr>
            <a:picLocks noChangeAspect="1"/>
          </p:cNvPicPr>
          <p:nvPr/>
        </p:nvPicPr>
        <p:blipFill>
          <a:blip r:embed="rId3"/>
          <a:stretch>
            <a:fillRect/>
          </a:stretch>
        </p:blipFill>
        <p:spPr>
          <a:xfrm>
            <a:off x="6328881" y="3169032"/>
            <a:ext cx="3662308" cy="3329371"/>
          </a:xfrm>
          <a:prstGeom prst="rect">
            <a:avLst/>
          </a:prstGeom>
        </p:spPr>
      </p:pic>
    </p:spTree>
    <p:extLst>
      <p:ext uri="{BB962C8B-B14F-4D97-AF65-F5344CB8AC3E}">
        <p14:creationId xmlns:p14="http://schemas.microsoft.com/office/powerpoint/2010/main" val="35833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422F-DA07-5D48-9DBD-C8A0C086DFB8}"/>
              </a:ext>
            </a:extLst>
          </p:cNvPr>
          <p:cNvSpPr>
            <a:spLocks noGrp="1"/>
          </p:cNvSpPr>
          <p:nvPr>
            <p:ph type="title"/>
          </p:nvPr>
        </p:nvSpPr>
        <p:spPr>
          <a:xfrm>
            <a:off x="756007" y="919930"/>
            <a:ext cx="4915328" cy="4268519"/>
          </a:xfrm>
        </p:spPr>
        <p:txBody>
          <a:bodyPr>
            <a:normAutofit fontScale="90000"/>
          </a:bodyPr>
          <a:lstStyle/>
          <a:p>
            <a:r>
              <a:rPr lang="en-US" dirty="0"/>
              <a:t>We have built much of the technology for short-term snow prediction using real-time observations and modeling</a:t>
            </a:r>
          </a:p>
        </p:txBody>
      </p:sp>
      <p:pic>
        <p:nvPicPr>
          <p:cNvPr id="5" name="Content Placeholder 4">
            <a:extLst>
              <a:ext uri="{FF2B5EF4-FFF2-40B4-BE49-F238E27FC236}">
                <a16:creationId xmlns:a16="http://schemas.microsoft.com/office/drawing/2014/main" id="{CE10ACFF-6FE5-6043-9EA3-4DEA72C4C230}"/>
              </a:ext>
            </a:extLst>
          </p:cNvPr>
          <p:cNvPicPr>
            <a:picLocks noGrp="1" noChangeAspect="1"/>
          </p:cNvPicPr>
          <p:nvPr>
            <p:ph idx="1"/>
          </p:nvPr>
        </p:nvPicPr>
        <p:blipFill>
          <a:blip r:embed="rId2"/>
          <a:stretch>
            <a:fillRect/>
          </a:stretch>
        </p:blipFill>
        <p:spPr>
          <a:xfrm>
            <a:off x="6236163" y="1126981"/>
            <a:ext cx="5436334" cy="4975867"/>
          </a:xfrm>
        </p:spPr>
      </p:pic>
    </p:spTree>
    <p:extLst>
      <p:ext uri="{BB962C8B-B14F-4D97-AF65-F5344CB8AC3E}">
        <p14:creationId xmlns:p14="http://schemas.microsoft.com/office/powerpoint/2010/main" val="108362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B022-0B05-5844-B157-8A5A761D6D89}"/>
              </a:ext>
            </a:extLst>
          </p:cNvPr>
          <p:cNvSpPr>
            <a:spLocks noGrp="1"/>
          </p:cNvSpPr>
          <p:nvPr>
            <p:ph type="title"/>
          </p:nvPr>
        </p:nvSpPr>
        <p:spPr/>
        <p:txBody>
          <a:bodyPr/>
          <a:lstStyle/>
          <a:p>
            <a:r>
              <a:rPr lang="en-US" b="1" dirty="0">
                <a:solidFill>
                  <a:schemeClr val="accent1"/>
                </a:solidFill>
              </a:rPr>
              <a:t>This is a failure mode that occurs frequently in the passes</a:t>
            </a:r>
          </a:p>
        </p:txBody>
      </p:sp>
      <p:sp>
        <p:nvSpPr>
          <p:cNvPr id="3" name="Content Placeholder 2">
            <a:extLst>
              <a:ext uri="{FF2B5EF4-FFF2-40B4-BE49-F238E27FC236}">
                <a16:creationId xmlns:a16="http://schemas.microsoft.com/office/drawing/2014/main" id="{30A8CEF5-8478-1A48-838E-5417F82A20C5}"/>
              </a:ext>
            </a:extLst>
          </p:cNvPr>
          <p:cNvSpPr>
            <a:spLocks noGrp="1"/>
          </p:cNvSpPr>
          <p:nvPr>
            <p:ph idx="1"/>
          </p:nvPr>
        </p:nvSpPr>
        <p:spPr/>
        <p:txBody>
          <a:bodyPr/>
          <a:lstStyle/>
          <a:p>
            <a:r>
              <a:rPr lang="en-US" dirty="0"/>
              <a:t>Sudden heavy snow from a front or convergence zone or some other feature.</a:t>
            </a:r>
          </a:p>
          <a:p>
            <a:r>
              <a:rPr lang="en-US" dirty="0"/>
              <a:t>Unprepared motorists, often going too fast and without proper equipment (chains, decent tires, 4-wheel drive) start having multiple accidents.</a:t>
            </a:r>
          </a:p>
          <a:p>
            <a:r>
              <a:rPr lang="en-US" dirty="0"/>
              <a:t>The accidents close the road and make it difficult to remove the snow and deal with slippery conditions</a:t>
            </a:r>
          </a:p>
          <a:p>
            <a:r>
              <a:rPr lang="en-US" dirty="0"/>
              <a:t>Have to close the pass for hours to clean the mess.</a:t>
            </a:r>
          </a:p>
        </p:txBody>
      </p:sp>
    </p:spTree>
    <p:extLst>
      <p:ext uri="{BB962C8B-B14F-4D97-AF65-F5344CB8AC3E}">
        <p14:creationId xmlns:p14="http://schemas.microsoft.com/office/powerpoint/2010/main" val="1030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5BBF-42E7-844F-935D-EAB0222DD247}"/>
              </a:ext>
            </a:extLst>
          </p:cNvPr>
          <p:cNvSpPr>
            <a:spLocks noGrp="1"/>
          </p:cNvSpPr>
          <p:nvPr>
            <p:ph type="title"/>
          </p:nvPr>
        </p:nvSpPr>
        <p:spPr/>
        <p:txBody>
          <a:bodyPr/>
          <a:lstStyle/>
          <a:p>
            <a:r>
              <a:rPr lang="en-US" b="1" dirty="0">
                <a:solidFill>
                  <a:schemeClr val="accent1"/>
                </a:solidFill>
              </a:rPr>
              <a:t>Imagine a different approach</a:t>
            </a:r>
          </a:p>
        </p:txBody>
      </p:sp>
      <p:sp>
        <p:nvSpPr>
          <p:cNvPr id="3" name="Content Placeholder 2">
            <a:extLst>
              <a:ext uri="{FF2B5EF4-FFF2-40B4-BE49-F238E27FC236}">
                <a16:creationId xmlns:a16="http://schemas.microsoft.com/office/drawing/2014/main" id="{E4BBDC3D-31A3-FC49-BB6F-43E352CAE526}"/>
              </a:ext>
            </a:extLst>
          </p:cNvPr>
          <p:cNvSpPr>
            <a:spLocks noGrp="1"/>
          </p:cNvSpPr>
          <p:nvPr>
            <p:ph idx="1"/>
          </p:nvPr>
        </p:nvSpPr>
        <p:spPr>
          <a:xfrm>
            <a:off x="838200" y="1626717"/>
            <a:ext cx="11234351" cy="4351338"/>
          </a:xfrm>
        </p:spPr>
        <p:txBody>
          <a:bodyPr/>
          <a:lstStyle/>
          <a:p>
            <a:r>
              <a:rPr lang="en-US" dirty="0"/>
              <a:t>WSDOT provided real-time, short-term forecasts of such rapidly deteriorating conditions.</a:t>
            </a:r>
          </a:p>
          <a:p>
            <a:r>
              <a:rPr lang="en-US" dirty="0"/>
              <a:t>Using reader boards and flow control, greatly slow down the traffic on these roads, provide warnings of severe conditions, and reduce access to the highways until the threat is past. Twitter messages. State Patrol.</a:t>
            </a:r>
          </a:p>
        </p:txBody>
      </p:sp>
      <p:pic>
        <p:nvPicPr>
          <p:cNvPr id="5" name="Picture 4">
            <a:extLst>
              <a:ext uri="{FF2B5EF4-FFF2-40B4-BE49-F238E27FC236}">
                <a16:creationId xmlns:a16="http://schemas.microsoft.com/office/drawing/2014/main" id="{9739BC61-F40C-D040-8008-C44FE892A9B5}"/>
              </a:ext>
            </a:extLst>
          </p:cNvPr>
          <p:cNvPicPr>
            <a:picLocks noChangeAspect="1"/>
          </p:cNvPicPr>
          <p:nvPr/>
        </p:nvPicPr>
        <p:blipFill>
          <a:blip r:embed="rId2"/>
          <a:stretch>
            <a:fillRect/>
          </a:stretch>
        </p:blipFill>
        <p:spPr>
          <a:xfrm>
            <a:off x="3406324" y="3989070"/>
            <a:ext cx="4922130" cy="2769904"/>
          </a:xfrm>
          <a:prstGeom prst="rect">
            <a:avLst/>
          </a:prstGeom>
        </p:spPr>
      </p:pic>
    </p:spTree>
    <p:extLst>
      <p:ext uri="{BB962C8B-B14F-4D97-AF65-F5344CB8AC3E}">
        <p14:creationId xmlns:p14="http://schemas.microsoft.com/office/powerpoint/2010/main" val="346068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CE48-21CF-3941-8340-0CCA1BB32D11}"/>
              </a:ext>
            </a:extLst>
          </p:cNvPr>
          <p:cNvSpPr>
            <a:spLocks noGrp="1"/>
          </p:cNvSpPr>
          <p:nvPr>
            <p:ph type="title"/>
          </p:nvPr>
        </p:nvSpPr>
        <p:spPr>
          <a:xfrm>
            <a:off x="838199" y="289406"/>
            <a:ext cx="10515600" cy="1325563"/>
          </a:xfrm>
        </p:spPr>
        <p:txBody>
          <a:bodyPr/>
          <a:lstStyle/>
          <a:p>
            <a:r>
              <a:rPr lang="en-US" b="1" dirty="0">
                <a:solidFill>
                  <a:schemeClr val="accent1"/>
                </a:solidFill>
                <a:latin typeface="+mn-lt"/>
              </a:rPr>
              <a:t>Another Example:  Dust Storms in Eastern Washington</a:t>
            </a:r>
          </a:p>
        </p:txBody>
      </p:sp>
      <p:sp>
        <p:nvSpPr>
          <p:cNvPr id="3" name="Content Placeholder 2">
            <a:extLst>
              <a:ext uri="{FF2B5EF4-FFF2-40B4-BE49-F238E27FC236}">
                <a16:creationId xmlns:a16="http://schemas.microsoft.com/office/drawing/2014/main" id="{A5778A54-FEB2-074F-AC92-09DD3A9D61A9}"/>
              </a:ext>
            </a:extLst>
          </p:cNvPr>
          <p:cNvSpPr>
            <a:spLocks noGrp="1"/>
          </p:cNvSpPr>
          <p:nvPr>
            <p:ph idx="1"/>
          </p:nvPr>
        </p:nvSpPr>
        <p:spPr>
          <a:xfrm>
            <a:off x="746893" y="1722855"/>
            <a:ext cx="11135498" cy="1893759"/>
          </a:xfrm>
        </p:spPr>
        <p:txBody>
          <a:bodyPr/>
          <a:lstStyle/>
          <a:p>
            <a:r>
              <a:rPr lang="en-US" dirty="0"/>
              <a:t>Winds, picking up rapidly from a thunderstorm outflow or cold front, causes rapid decline of visibility that can caused multiple accidents, sometimes involving 10-30 cars.</a:t>
            </a:r>
          </a:p>
          <a:p>
            <a:r>
              <a:rPr lang="en-US" dirty="0"/>
              <a:t>Can close down major roads, such as I-90.</a:t>
            </a:r>
          </a:p>
        </p:txBody>
      </p:sp>
      <p:pic>
        <p:nvPicPr>
          <p:cNvPr id="5" name="Picture 4">
            <a:extLst>
              <a:ext uri="{FF2B5EF4-FFF2-40B4-BE49-F238E27FC236}">
                <a16:creationId xmlns:a16="http://schemas.microsoft.com/office/drawing/2014/main" id="{D13C885B-2AA9-B64C-9D0C-55B1D9635BE3}"/>
              </a:ext>
            </a:extLst>
          </p:cNvPr>
          <p:cNvPicPr>
            <a:picLocks noChangeAspect="1"/>
          </p:cNvPicPr>
          <p:nvPr/>
        </p:nvPicPr>
        <p:blipFill>
          <a:blip r:embed="rId2"/>
          <a:stretch>
            <a:fillRect/>
          </a:stretch>
        </p:blipFill>
        <p:spPr>
          <a:xfrm>
            <a:off x="6405947" y="3572501"/>
            <a:ext cx="4467999" cy="3040083"/>
          </a:xfrm>
          <a:prstGeom prst="rect">
            <a:avLst/>
          </a:prstGeom>
        </p:spPr>
      </p:pic>
      <p:pic>
        <p:nvPicPr>
          <p:cNvPr id="7" name="Picture 6">
            <a:extLst>
              <a:ext uri="{FF2B5EF4-FFF2-40B4-BE49-F238E27FC236}">
                <a16:creationId xmlns:a16="http://schemas.microsoft.com/office/drawing/2014/main" id="{0A02FC87-52E1-5C4B-8D1B-13081A18651F}"/>
              </a:ext>
            </a:extLst>
          </p:cNvPr>
          <p:cNvPicPr>
            <a:picLocks noChangeAspect="1"/>
          </p:cNvPicPr>
          <p:nvPr/>
        </p:nvPicPr>
        <p:blipFill>
          <a:blip r:embed="rId3"/>
          <a:stretch>
            <a:fillRect/>
          </a:stretch>
        </p:blipFill>
        <p:spPr>
          <a:xfrm>
            <a:off x="746893" y="3616614"/>
            <a:ext cx="5659054" cy="2995970"/>
          </a:xfrm>
          <a:prstGeom prst="rect">
            <a:avLst/>
          </a:prstGeom>
        </p:spPr>
      </p:pic>
    </p:spTree>
    <p:extLst>
      <p:ext uri="{BB962C8B-B14F-4D97-AF65-F5344CB8AC3E}">
        <p14:creationId xmlns:p14="http://schemas.microsoft.com/office/powerpoint/2010/main" val="2893542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840</Words>
  <Application>Microsoft Macintosh PowerPoint</Application>
  <PresentationFormat>Widescreen</PresentationFormat>
  <Paragraphs>62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Improving WSDOT Response to Rapidly Changing Weather Conditions</vt:lpstr>
      <vt:lpstr>There is a class of weather problems that cause major delays and large numbers of accidents on Washington State roadways:  Sudden weather changes bringing heavy snow, heavy rain, and rapid losses of visibility </vt:lpstr>
      <vt:lpstr>An Example:  April 1 Convergence Zone Snow Hits Snoqualmie Pass</vt:lpstr>
      <vt:lpstr>Dozens of Accidents, A Pregnant Woman is Killed, and the Pass is Closed for Hours to Clear the Cars</vt:lpstr>
      <vt:lpstr>We could see it coming….</vt:lpstr>
      <vt:lpstr>We have built much of the technology for short-term snow prediction using real-time observations and modeling</vt:lpstr>
      <vt:lpstr>This is a failure mode that occurs frequently in the passes</vt:lpstr>
      <vt:lpstr>Imagine a different approach</vt:lpstr>
      <vt:lpstr>Another Example:  Dust Storms in Eastern Washington</vt:lpstr>
      <vt:lpstr>August 12, 2014</vt:lpstr>
      <vt:lpstr>PowerPoint Presentation</vt:lpstr>
      <vt:lpstr>Forecasting Dust Events</vt:lpstr>
      <vt:lpstr>Reducing the carnage</vt:lpstr>
      <vt:lpstr>Heavy wildfire smoke can do the same….</vt:lpstr>
      <vt:lpstr>Heavy Rain Over Roadways</vt:lpstr>
      <vt:lpstr>Within two weeks there were TWO multi-car accident incidents:  one with 56 cars and another with 55 cars.</vt:lpstr>
      <vt:lpstr>The first occurred on February 6, 2004 at 2:56 PM (2256 UTC)</vt:lpstr>
      <vt:lpstr>Often associated with heavy convective rain that can be seen and tracked using weather radar</vt:lpstr>
      <vt:lpstr>The Proposal</vt:lpstr>
      <vt:lpstr>Second Proposed Project:  Mapping Road Surface Temperatures from WSDOT Trucks</vt:lpstr>
      <vt:lpstr>Roadway Ice is the Number One Weather Killer (and Injurer) in Washington State.</vt:lpstr>
      <vt:lpstr>There are only a limited number of RWIS and other sites providing real-time roadway temperatures</vt:lpstr>
      <vt:lpstr>More information is crucial for proper snow/ice maintenance of the roadways and warning</vt:lpstr>
      <vt:lpstr>About 500 WSDOT trucks now have pavement temperature sensors and communication capabilities</vt:lpstr>
      <vt:lpstr>Approach</vt:lpstr>
      <vt:lpstr>The End</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WSDOT Response to Rapidly Changing Weather Conditions</dc:title>
  <dc:creator>Cliff Mass</dc:creator>
  <cp:lastModifiedBy>Cliff Mass</cp:lastModifiedBy>
  <cp:revision>28</cp:revision>
  <dcterms:created xsi:type="dcterms:W3CDTF">2018-04-07T23:49:31Z</dcterms:created>
  <dcterms:modified xsi:type="dcterms:W3CDTF">2018-04-10T00:17:22Z</dcterms:modified>
</cp:coreProperties>
</file>